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79" r:id="rId2"/>
    <p:sldId id="301" r:id="rId3"/>
    <p:sldId id="314" r:id="rId4"/>
    <p:sldId id="305" r:id="rId5"/>
    <p:sldId id="307" r:id="rId6"/>
    <p:sldId id="308" r:id="rId7"/>
    <p:sldId id="310" r:id="rId8"/>
    <p:sldId id="311" r:id="rId9"/>
    <p:sldId id="312" r:id="rId10"/>
    <p:sldId id="313" r:id="rId11"/>
    <p:sldId id="263" r:id="rId12"/>
  </p:sldIdLst>
  <p:sldSz cx="12192000" cy="6858000"/>
  <p:notesSz cx="6721475" cy="985202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0000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Orta Stil 3 - Vurgu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E171933-4619-4E11-9A3F-F7608DF75F80}" styleName="Orta Stil 1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19" autoAdjust="0"/>
    <p:restoredTop sz="85166" autoAdjust="0"/>
  </p:normalViewPr>
  <p:slideViewPr>
    <p:cSldViewPr snapToGrid="0">
      <p:cViewPr varScale="1">
        <p:scale>
          <a:sx n="38" d="100"/>
          <a:sy n="38" d="100"/>
        </p:scale>
        <p:origin x="466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3274" cy="49418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06615" y="0"/>
            <a:ext cx="2913274" cy="49418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243441E8-030A-4741-AE66-6EEBB7AC5313}" type="datetimeFigureOut">
              <a:rPr lang="tr-TR" smtClean="0"/>
              <a:pPr/>
              <a:t>30.09.2018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1231900"/>
            <a:ext cx="5911850" cy="3325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2782" y="4740694"/>
            <a:ext cx="5375911" cy="3880621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357840"/>
            <a:ext cx="2913274" cy="49418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06615" y="9357840"/>
            <a:ext cx="2913274" cy="49418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EA4B4934-513B-4960-9D0D-343335BD831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4367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DF01-112D-4437-A918-D986FF31F4F3}" type="datetime1">
              <a:rPr lang="tr-TR" smtClean="0"/>
              <a:t>30.09.2018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503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A522-30CB-45B6-9EFC-27B25A7E376F}" type="datetime1">
              <a:rPr lang="tr-TR" smtClean="0"/>
              <a:t>30.09.2018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230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62DE-EB1B-481E-A8E0-F0CA15B63FA6}" type="datetime1">
              <a:rPr lang="tr-TR" smtClean="0"/>
              <a:t>30.09.2018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4281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CBF2-59FE-4682-8907-52782C3D4EB6}" type="datetime1">
              <a:rPr lang="tr-TR" smtClean="0"/>
              <a:t>30.09.2018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109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C614-25BF-4992-BE27-3CA4F1A94B8E}" type="datetime1">
              <a:rPr lang="tr-TR" smtClean="0"/>
              <a:t>30.09.2018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454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8A095-0F5C-47B9-B250-6464554D1C8F}" type="datetime1">
              <a:rPr lang="tr-TR" smtClean="0"/>
              <a:t>30.09.2018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2324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9C31-3222-478A-ACB4-B16182AA25E1}" type="datetime1">
              <a:rPr lang="tr-TR" smtClean="0"/>
              <a:t>30.09.2018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3475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DFB1-789D-4B93-B49E-D05EEF48B6CE}" type="datetime1">
              <a:rPr lang="tr-TR" smtClean="0"/>
              <a:t>30.09.2018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9245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59B-34BA-40DD-8C5D-FE2DE32CB392}" type="datetime1">
              <a:rPr lang="tr-TR" smtClean="0"/>
              <a:t>30.09.2018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fld id="{38CC9735-4242-4435-8C65-38800299BE2A}" type="slidenum">
              <a:rPr lang="tr-TR" smtClean="0"/>
              <a:pPr/>
              <a:t>‹#›</a:t>
            </a:fld>
            <a:r>
              <a:rPr lang="tr-TR" dirty="0" smtClean="0"/>
              <a:t> / 18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3306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3EE2F-75B4-452E-84DA-0E06E950373F}" type="datetime1">
              <a:rPr lang="tr-TR" smtClean="0"/>
              <a:t>30.09.2018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3213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8B8B8-BE59-43E5-BA91-0BDAA458F776}" type="datetime1">
              <a:rPr lang="tr-TR" smtClean="0"/>
              <a:t>30.09.2018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3993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8FE53-4F96-4661-9AA7-1BA9846378E5}" type="datetime1">
              <a:rPr lang="tr-TR" smtClean="0"/>
              <a:t>30.09.2018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C9735-4242-4435-8C65-38800299BE2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5278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13134503_YYEP_Uygulama_KYlavuzu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2 Başlık"/>
          <p:cNvSpPr txBox="1">
            <a:spLocks/>
          </p:cNvSpPr>
          <p:nvPr/>
        </p:nvSpPr>
        <p:spPr>
          <a:xfrm>
            <a:off x="6512735" y="4650441"/>
            <a:ext cx="4269565" cy="7597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tr-TR" sz="2000" b="1" dirty="0" smtClean="0">
                <a:solidFill>
                  <a:srgbClr val="6C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Öğrenci Gruplarının Oluşturulması</a:t>
            </a:r>
          </a:p>
        </p:txBody>
      </p:sp>
      <p:sp>
        <p:nvSpPr>
          <p:cNvPr id="6" name="Dikdörtgen 1"/>
          <p:cNvSpPr>
            <a:spLocks noChangeArrowheads="1"/>
          </p:cNvSpPr>
          <p:nvPr/>
        </p:nvSpPr>
        <p:spPr bwMode="auto">
          <a:xfrm>
            <a:off x="4488834" y="4085550"/>
            <a:ext cx="74886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tr-TR" sz="2400" b="1" dirty="0" smtClean="0">
                <a:solidFill>
                  <a:srgbClr val="6C0000"/>
                </a:solidFill>
                <a:latin typeface="Cambria" panose="02040503050406030204" pitchFamily="18" charset="0"/>
              </a:rPr>
              <a:t>İLKOKULLARDA YETİŞTİRME PROGRAMI (İYEP)</a:t>
            </a:r>
            <a:endParaRPr lang="tr-TR" sz="2400" b="1" dirty="0">
              <a:solidFill>
                <a:srgbClr val="6C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36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z="1400" smtClean="0">
                <a:solidFill>
                  <a:schemeClr val="tx1"/>
                </a:solidFill>
              </a:rPr>
              <a:pPr/>
              <a:t>10</a:t>
            </a:fld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524000" y="266481"/>
            <a:ext cx="11874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ÖĞRENCİ GRUPLARININ OLUŞTURULMASI</a:t>
            </a:r>
            <a:endParaRPr lang="tr-TR" sz="28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" y="2710867"/>
            <a:ext cx="10467976" cy="130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" y="1471613"/>
            <a:ext cx="104679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11</a:t>
            </a:fld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4456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98789" y="1142314"/>
            <a:ext cx="10515600" cy="5131486"/>
          </a:xfrm>
        </p:spPr>
        <p:txBody>
          <a:bodyPr>
            <a:noAutofit/>
          </a:bodyPr>
          <a:lstStyle/>
          <a:p>
            <a:pPr marL="0" indent="0" algn="just">
              <a:lnSpc>
                <a:spcPts val="3000"/>
              </a:lnSpc>
              <a:buNone/>
            </a:pPr>
            <a:r>
              <a:rPr lang="tr-TR" sz="2400" b="1" dirty="0" err="1">
                <a:latin typeface="Cambria" panose="02040503050406030204" pitchFamily="18" charset="0"/>
              </a:rPr>
              <a:t>İYEP’e</a:t>
            </a:r>
            <a:r>
              <a:rPr lang="tr-TR" sz="2400" b="1" dirty="0">
                <a:latin typeface="Cambria" panose="02040503050406030204" pitchFamily="18" charset="0"/>
              </a:rPr>
              <a:t> dâhil edilecek öğrenciler aşağıdaki </a:t>
            </a:r>
            <a:r>
              <a:rPr lang="tr-TR" sz="2400" b="1" dirty="0" smtClean="0">
                <a:latin typeface="Cambria" panose="02040503050406030204" pitchFamily="18" charset="0"/>
              </a:rPr>
              <a:t>işlemlere göre </a:t>
            </a:r>
            <a:r>
              <a:rPr lang="tr-TR" sz="2400" b="1" dirty="0">
                <a:latin typeface="Cambria" panose="02040503050406030204" pitchFamily="18" charset="0"/>
              </a:rPr>
              <a:t>belirlenecektir:</a:t>
            </a:r>
          </a:p>
          <a:p>
            <a:pPr marL="457200" indent="-457200" algn="just">
              <a:lnSpc>
                <a:spcPts val="3000"/>
              </a:lnSpc>
              <a:buFont typeface="+mj-lt"/>
              <a:buAutoNum type="arabicPeriod"/>
            </a:pPr>
            <a:r>
              <a:rPr lang="tr-TR" sz="2400" dirty="0" smtClean="0">
                <a:latin typeface="Cambria" panose="02040503050406030204" pitchFamily="18" charset="0"/>
                <a:hlinkClick r:id="rId2" action="ppaction://hlinkfile"/>
              </a:rPr>
              <a:t>Çalışma takvimi</a:t>
            </a:r>
            <a:r>
              <a:rPr lang="tr-TR" sz="2400" dirty="0" smtClean="0">
                <a:latin typeface="Cambria" panose="02040503050406030204" pitchFamily="18" charset="0"/>
              </a:rPr>
              <a:t>ne </a:t>
            </a:r>
            <a:r>
              <a:rPr lang="tr-TR" sz="2400" dirty="0">
                <a:latin typeface="Cambria" panose="02040503050406030204" pitchFamily="18" charset="0"/>
              </a:rPr>
              <a:t>uygun olarak Bakanlıkça </a:t>
            </a:r>
            <a:r>
              <a:rPr lang="tr-TR" sz="2400" dirty="0" smtClean="0">
                <a:latin typeface="Cambria" panose="02040503050406030204" pitchFamily="18" charset="0"/>
              </a:rPr>
              <a:t>hazırlanan ÖBA ilkokul </a:t>
            </a:r>
            <a:r>
              <a:rPr lang="tr-TR" sz="2400" dirty="0">
                <a:latin typeface="Cambria" panose="02040503050406030204" pitchFamily="18" charset="0"/>
              </a:rPr>
              <a:t>3 ve 4. </a:t>
            </a:r>
            <a:r>
              <a:rPr lang="tr-TR" sz="2400" dirty="0" smtClean="0">
                <a:latin typeface="Cambria" panose="02040503050406030204" pitchFamily="18" charset="0"/>
              </a:rPr>
              <a:t>sınıfta öğrenim </a:t>
            </a:r>
            <a:r>
              <a:rPr lang="tr-TR" sz="2400" dirty="0">
                <a:latin typeface="Cambria" panose="02040503050406030204" pitchFamily="18" charset="0"/>
              </a:rPr>
              <a:t>gören öğrencilere (özel eğitim tanısı </a:t>
            </a:r>
            <a:r>
              <a:rPr lang="tr-TR" sz="2400" dirty="0" smtClean="0">
                <a:latin typeface="Cambria" panose="02040503050406030204" pitchFamily="18" charset="0"/>
              </a:rPr>
              <a:t>olan öğrenciler </a:t>
            </a:r>
            <a:r>
              <a:rPr lang="tr-TR" sz="2400" dirty="0">
                <a:latin typeface="Cambria" panose="02040503050406030204" pitchFamily="18" charset="0"/>
              </a:rPr>
              <a:t>hariç) </a:t>
            </a:r>
            <a:r>
              <a:rPr lang="tr-TR" sz="2400" dirty="0" smtClean="0">
                <a:latin typeface="Cambria" panose="02040503050406030204" pitchFamily="18" charset="0"/>
              </a:rPr>
              <a:t>uygulanır. (ÖBA </a:t>
            </a:r>
            <a:r>
              <a:rPr lang="tr-TR" sz="2400" dirty="0">
                <a:latin typeface="Cambria" panose="02040503050406030204" pitchFamily="18" charset="0"/>
              </a:rPr>
              <a:t>İl/İlçe Milli Eğitim Müdürlüklerinin koordinasyonunda, kurum müdür/müdür yardımcılarının gözetiminde dersi okutan sınıf öğretmeni tarafından uygulanır</a:t>
            </a:r>
            <a:r>
              <a:rPr lang="tr-TR" sz="2400" dirty="0" smtClean="0">
                <a:latin typeface="Cambria" panose="02040503050406030204" pitchFamily="18" charset="0"/>
              </a:rPr>
              <a:t>.)</a:t>
            </a:r>
          </a:p>
          <a:p>
            <a:pPr marL="457200" indent="-457200" algn="just">
              <a:lnSpc>
                <a:spcPts val="3000"/>
              </a:lnSpc>
              <a:buFont typeface="+mj-lt"/>
              <a:buAutoNum type="arabicPeriod"/>
            </a:pPr>
            <a:r>
              <a:rPr lang="tr-TR" sz="2400" dirty="0" smtClean="0">
                <a:latin typeface="Cambria" panose="02040503050406030204" pitchFamily="18" charset="0"/>
              </a:rPr>
              <a:t>Sınıf öğretmeni tarafından öğrencilerin ÖBA</a:t>
            </a:r>
            <a:r>
              <a:rPr lang="tr-TR" sz="2400" dirty="0">
                <a:latin typeface="Cambria" panose="02040503050406030204" pitchFamily="18" charset="0"/>
              </a:rPr>
              <a:t> </a:t>
            </a:r>
            <a:r>
              <a:rPr lang="tr-TR" sz="2400" dirty="0" smtClean="0">
                <a:latin typeface="Cambria" panose="02040503050406030204" pitchFamily="18" charset="0"/>
              </a:rPr>
              <a:t>cevapları, modüle işlenir.</a:t>
            </a:r>
          </a:p>
          <a:p>
            <a:pPr marL="457200" indent="-457200" algn="just">
              <a:lnSpc>
                <a:spcPts val="3000"/>
              </a:lnSpc>
              <a:buFont typeface="+mj-lt"/>
              <a:buAutoNum type="arabicPeriod"/>
            </a:pPr>
            <a:r>
              <a:rPr lang="tr-TR" sz="2400" dirty="0" smtClean="0">
                <a:latin typeface="Cambria" panose="02040503050406030204" pitchFamily="18" charset="0"/>
              </a:rPr>
              <a:t>Sistem, öğrenci cevaplarına göre İYEP’e dahil edilmesi gereken öğrencileri otomatik olarak belirler. </a:t>
            </a:r>
          </a:p>
          <a:p>
            <a:pPr marL="457200" indent="-457200" algn="just">
              <a:lnSpc>
                <a:spcPts val="3000"/>
              </a:lnSpc>
              <a:buFont typeface="+mj-lt"/>
              <a:buAutoNum type="arabicPeriod"/>
            </a:pPr>
            <a:r>
              <a:rPr lang="tr-TR" sz="2400" dirty="0">
                <a:latin typeface="Cambria" panose="02040503050406030204" pitchFamily="18" charset="0"/>
              </a:rPr>
              <a:t>Programa dâhil edilecek öğrenci listesi, alınması gereken ders ve modül seviyeleriyle birlikte Kurum Müdürünce İYEP İşlemleri Modülünden alınır.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tr-TR" sz="2400" dirty="0">
              <a:latin typeface="Cambria" panose="020405030504060302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endParaRPr lang="tr-TR" sz="2400" dirty="0">
              <a:latin typeface="Cambria" panose="020405030504060302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tr-TR" sz="2000" dirty="0" smtClean="0">
              <a:latin typeface="Cambria" panose="02040503050406030204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z="1400" smtClean="0">
                <a:solidFill>
                  <a:schemeClr val="tx1"/>
                </a:solidFill>
              </a:rPr>
              <a:pPr/>
              <a:t>2</a:t>
            </a:fld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524000" y="266481"/>
            <a:ext cx="11874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PROGRAMA KATILACAK ÖĞRENCİLERİN BELİRLENMESİ</a:t>
            </a:r>
            <a:endParaRPr lang="tr-TR" sz="28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38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98789" y="1142314"/>
            <a:ext cx="10515600" cy="5131486"/>
          </a:xfrm>
        </p:spPr>
        <p:txBody>
          <a:bodyPr>
            <a:noAutofit/>
          </a:bodyPr>
          <a:lstStyle/>
          <a:p>
            <a:pPr marL="0" indent="0" algn="just">
              <a:lnSpc>
                <a:spcPts val="3000"/>
              </a:lnSpc>
              <a:buNone/>
            </a:pPr>
            <a:r>
              <a:rPr lang="tr-TR" sz="2000" b="1" i="1" dirty="0" smtClean="0">
                <a:latin typeface="Cambria" panose="02040503050406030204" pitchFamily="18" charset="0"/>
              </a:rPr>
              <a:t>Devamı…</a:t>
            </a:r>
            <a:endParaRPr lang="tr-TR" sz="2000" b="1" i="1" dirty="0">
              <a:latin typeface="Cambria" panose="02040503050406030204" pitchFamily="18" charset="0"/>
            </a:endParaRPr>
          </a:p>
          <a:p>
            <a:pPr marL="457200" indent="-457200" algn="just">
              <a:lnSpc>
                <a:spcPts val="2880"/>
              </a:lnSpc>
              <a:buFont typeface="Arial" panose="020B0604020202020204" pitchFamily="34" charset="0"/>
              <a:buAutoNum type="arabicPeriod" startAt="6"/>
            </a:pPr>
            <a:r>
              <a:rPr lang="tr-TR" sz="2400" dirty="0">
                <a:latin typeface="Cambria" panose="02040503050406030204" pitchFamily="18" charset="0"/>
              </a:rPr>
              <a:t>Öğrenci grupları, İYEP Komisyonu tarafından sistemden alınan öğrenci listelerine göre gerçekleştirilir.</a:t>
            </a:r>
          </a:p>
          <a:p>
            <a:pPr marL="457200" indent="-457200" algn="just">
              <a:lnSpc>
                <a:spcPts val="2880"/>
              </a:lnSpc>
              <a:buAutoNum type="arabicPeriod" startAt="6"/>
            </a:pPr>
            <a:r>
              <a:rPr lang="tr-TR" sz="2400" dirty="0" smtClean="0">
                <a:latin typeface="Cambria" panose="02040503050406030204" pitchFamily="18" charset="0"/>
              </a:rPr>
              <a:t>Her İYEP Öğrenci Grubu için bir öğretmen görevlendirilir ve program başlatılır.</a:t>
            </a:r>
          </a:p>
          <a:p>
            <a:pPr marL="457200" indent="-457200" algn="just">
              <a:lnSpc>
                <a:spcPts val="2880"/>
              </a:lnSpc>
              <a:buAutoNum type="arabicPeriod" startAt="6"/>
            </a:pPr>
            <a:r>
              <a:rPr lang="tr-TR" sz="2400" dirty="0" smtClean="0">
                <a:latin typeface="Cambria" panose="02040503050406030204" pitchFamily="18" charset="0"/>
              </a:rPr>
              <a:t>İYEP’e dahil edilmemesi gerekirken ölçmeden kaynaklanan hatalar nedeniyle dahil edilen öğrenciler Komisyon tespiti, tutanağı</a:t>
            </a:r>
            <a:r>
              <a:rPr lang="tr-TR" sz="2400" dirty="0">
                <a:latin typeface="Cambria" panose="02040503050406030204" pitchFamily="18" charset="0"/>
              </a:rPr>
              <a:t> </a:t>
            </a:r>
            <a:r>
              <a:rPr lang="tr-TR" sz="2400" dirty="0" smtClean="0">
                <a:latin typeface="Cambria" panose="02040503050406030204" pitchFamily="18" charset="0"/>
              </a:rPr>
              <a:t>ve kararı ile </a:t>
            </a:r>
            <a:r>
              <a:rPr lang="tr-TR" sz="2400" dirty="0" err="1" smtClean="0">
                <a:latin typeface="Cambria" panose="02040503050406030204" pitchFamily="18" charset="0"/>
              </a:rPr>
              <a:t>İYEP’ten</a:t>
            </a:r>
            <a:r>
              <a:rPr lang="tr-TR" sz="2400" dirty="0" smtClean="0">
                <a:latin typeface="Cambria" panose="02040503050406030204" pitchFamily="18" charset="0"/>
              </a:rPr>
              <a:t> çıkarılabilir.</a:t>
            </a:r>
          </a:p>
          <a:p>
            <a:pPr marL="457200" indent="-457200" algn="just">
              <a:lnSpc>
                <a:spcPts val="2880"/>
              </a:lnSpc>
              <a:buFont typeface="Arial" panose="020B0604020202020204" pitchFamily="34" charset="0"/>
              <a:buAutoNum type="arabicPeriod" startAt="6"/>
            </a:pPr>
            <a:r>
              <a:rPr lang="tr-TR" sz="2400" dirty="0" smtClean="0">
                <a:latin typeface="Cambria" panose="02040503050406030204" pitchFamily="18" charset="0"/>
              </a:rPr>
              <a:t>İYEP’e </a:t>
            </a:r>
            <a:r>
              <a:rPr lang="tr-TR" sz="2400" dirty="0">
                <a:latin typeface="Cambria" panose="02040503050406030204" pitchFamily="18" charset="0"/>
              </a:rPr>
              <a:t>dahil </a:t>
            </a:r>
            <a:r>
              <a:rPr lang="tr-TR" sz="2400" dirty="0" smtClean="0">
                <a:latin typeface="Cambria" panose="02040503050406030204" pitchFamily="18" charset="0"/>
              </a:rPr>
              <a:t>edilmesi </a:t>
            </a:r>
            <a:r>
              <a:rPr lang="tr-TR" sz="2400" dirty="0">
                <a:latin typeface="Cambria" panose="02040503050406030204" pitchFamily="18" charset="0"/>
              </a:rPr>
              <a:t>gerekirken ölçmeden kaynaklanan hatalar nedeniyle dahil </a:t>
            </a:r>
            <a:r>
              <a:rPr lang="tr-TR" sz="2400" dirty="0" smtClean="0">
                <a:latin typeface="Cambria" panose="02040503050406030204" pitchFamily="18" charset="0"/>
              </a:rPr>
              <a:t>edilmeyen </a:t>
            </a:r>
            <a:r>
              <a:rPr lang="tr-TR" sz="2400" dirty="0">
                <a:latin typeface="Cambria" panose="02040503050406030204" pitchFamily="18" charset="0"/>
              </a:rPr>
              <a:t>öğrenciler Komisyon tespiti, tutanağı ve kararı ile </a:t>
            </a:r>
            <a:r>
              <a:rPr lang="tr-TR" sz="2400" dirty="0" smtClean="0">
                <a:latin typeface="Cambria" panose="02040503050406030204" pitchFamily="18" charset="0"/>
              </a:rPr>
              <a:t>İYEP’e alınabilir.</a:t>
            </a:r>
            <a:endParaRPr lang="tr-TR" sz="2400" dirty="0">
              <a:latin typeface="Cambria" panose="02040503050406030204" pitchFamily="18" charset="0"/>
            </a:endParaRPr>
          </a:p>
          <a:p>
            <a:pPr marL="457200" indent="-457200" algn="just">
              <a:lnSpc>
                <a:spcPct val="150000"/>
              </a:lnSpc>
              <a:buAutoNum type="arabicPeriod" startAt="6"/>
            </a:pPr>
            <a:endParaRPr lang="tr-TR" sz="2400" dirty="0" smtClean="0">
              <a:latin typeface="Cambria" panose="02040503050406030204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z="1400" smtClean="0">
                <a:solidFill>
                  <a:schemeClr val="tx1"/>
                </a:solidFill>
              </a:rPr>
              <a:pPr/>
              <a:t>3</a:t>
            </a:fld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524000" y="266481"/>
            <a:ext cx="11874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PROGRAMA KATILACAK ÖĞRENCİLERİN BELİRLENMESİ</a:t>
            </a:r>
            <a:endParaRPr lang="tr-TR" sz="28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85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98789" y="1142314"/>
            <a:ext cx="10515600" cy="401447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2400" b="1" dirty="0" smtClean="0">
                <a:latin typeface="Cambria" panose="02040503050406030204" pitchFamily="18" charset="0"/>
              </a:rPr>
              <a:t>AÇIKLAMALAR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Cambria" panose="02040503050406030204" pitchFamily="18" charset="0"/>
              </a:rPr>
              <a:t>Programa </a:t>
            </a:r>
            <a:r>
              <a:rPr lang="tr-TR" sz="2400" dirty="0">
                <a:latin typeface="Cambria" panose="02040503050406030204" pitchFamily="18" charset="0"/>
              </a:rPr>
              <a:t>dâhil olup nakil veya başka </a:t>
            </a:r>
            <a:r>
              <a:rPr lang="tr-TR" sz="2400" dirty="0" smtClean="0">
                <a:latin typeface="Cambria" panose="02040503050406030204" pitchFamily="18" charset="0"/>
              </a:rPr>
              <a:t>sebeplerle okul </a:t>
            </a:r>
            <a:r>
              <a:rPr lang="tr-TR" sz="2400" dirty="0">
                <a:latin typeface="Cambria" panose="02040503050406030204" pitchFamily="18" charset="0"/>
              </a:rPr>
              <a:t>değiştiren öğrenciler için aynı modül </a:t>
            </a:r>
            <a:r>
              <a:rPr lang="tr-TR" sz="2400" dirty="0" smtClean="0">
                <a:latin typeface="Cambria" panose="02040503050406030204" pitchFamily="18" charset="0"/>
              </a:rPr>
              <a:t>seviyesinden programa </a:t>
            </a:r>
            <a:r>
              <a:rPr lang="tr-TR" sz="2400" dirty="0">
                <a:latin typeface="Cambria" panose="02040503050406030204" pitchFamily="18" charset="0"/>
              </a:rPr>
              <a:t>devam </a:t>
            </a:r>
            <a:r>
              <a:rPr lang="tr-TR" sz="2400" dirty="0" smtClean="0">
                <a:latin typeface="Cambria" panose="02040503050406030204" pitchFamily="18" charset="0"/>
              </a:rPr>
              <a:t>edilir.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Cambria" panose="02040503050406030204" pitchFamily="18" charset="0"/>
              </a:rPr>
              <a:t>Herhangi </a:t>
            </a:r>
            <a:r>
              <a:rPr lang="tr-TR" sz="2400" dirty="0">
                <a:latin typeface="Cambria" panose="02040503050406030204" pitchFamily="18" charset="0"/>
              </a:rPr>
              <a:t>bir sebeple takvim dâhilinde ÖBA uygulanamayan öğrencilere bu araç uygulanarak uygun olduğu modül seviyesinden programa dâhil edilir</a:t>
            </a:r>
            <a:r>
              <a:rPr lang="tr-TR" sz="2400" dirty="0" smtClean="0">
                <a:latin typeface="Cambria" panose="02040503050406030204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Cambria" panose="02040503050406030204" pitchFamily="18" charset="0"/>
              </a:rPr>
              <a:t>Öğrencinin </a:t>
            </a:r>
            <a:r>
              <a:rPr lang="tr-TR" sz="2400" dirty="0">
                <a:latin typeface="Cambria" panose="02040503050406030204" pitchFamily="18" charset="0"/>
              </a:rPr>
              <a:t>İYEP’e alınıp alınmaması kararına itiraz okul müdürlüğüne yapılacak, itirazlar il/ilçe komisyonlarınca karara bağlanır.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tr-TR" sz="2400" dirty="0" smtClean="0">
              <a:latin typeface="Cambria" panose="02040503050406030204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z="1400" smtClean="0">
                <a:solidFill>
                  <a:schemeClr val="tx1"/>
                </a:solidFill>
              </a:rPr>
              <a:pPr/>
              <a:t>4</a:t>
            </a:fld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524000" y="266481"/>
            <a:ext cx="11874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PROGRAMA KATILACAK ÖĞRENCİLERİN BELİRLENMESİ</a:t>
            </a:r>
            <a:endParaRPr lang="tr-TR" sz="28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58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98789" y="1142314"/>
            <a:ext cx="10515600" cy="401447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>
                <a:latin typeface="Cambria" panose="02040503050406030204" pitchFamily="18" charset="0"/>
              </a:rPr>
              <a:t>Programda bireysel öğrenme ihtiyacı, </a:t>
            </a:r>
            <a:r>
              <a:rPr lang="tr-TR" sz="2400" dirty="0" smtClean="0">
                <a:latin typeface="Cambria" panose="02040503050406030204" pitchFamily="18" charset="0"/>
              </a:rPr>
              <a:t>bireysel öğrenme </a:t>
            </a:r>
            <a:r>
              <a:rPr lang="tr-TR" sz="2400" dirty="0">
                <a:latin typeface="Cambria" panose="02040503050406030204" pitchFamily="18" charset="0"/>
              </a:rPr>
              <a:t>hızını dikkate alan bir yaklaşımın </a:t>
            </a:r>
            <a:r>
              <a:rPr lang="tr-TR" sz="2400" dirty="0" smtClean="0">
                <a:latin typeface="Cambria" panose="02040503050406030204" pitchFamily="18" charset="0"/>
              </a:rPr>
              <a:t>benimsenmesi, </a:t>
            </a:r>
            <a:r>
              <a:rPr lang="tr-TR" sz="2400" dirty="0" err="1" smtClean="0">
                <a:latin typeface="Cambria" panose="02040503050406030204" pitchFamily="18" charset="0"/>
              </a:rPr>
              <a:t>psiko</a:t>
            </a:r>
            <a:r>
              <a:rPr lang="tr-TR" sz="2400" dirty="0" smtClean="0">
                <a:latin typeface="Cambria" panose="02040503050406030204" pitchFamily="18" charset="0"/>
              </a:rPr>
              <a:t>-sosyal </a:t>
            </a:r>
            <a:r>
              <a:rPr lang="tr-TR" sz="2400" dirty="0">
                <a:latin typeface="Cambria" panose="02040503050406030204" pitchFamily="18" charset="0"/>
              </a:rPr>
              <a:t>destek hizmeti </a:t>
            </a:r>
            <a:r>
              <a:rPr lang="tr-TR" sz="2400" dirty="0" smtClean="0">
                <a:latin typeface="Cambria" panose="02040503050406030204" pitchFamily="18" charset="0"/>
              </a:rPr>
              <a:t>verilmesi nedeniyle </a:t>
            </a:r>
            <a:r>
              <a:rPr lang="tr-TR" sz="2400" dirty="0">
                <a:latin typeface="Cambria" panose="02040503050406030204" pitchFamily="18" charset="0"/>
              </a:rPr>
              <a:t>bir grubu oluşturan öğrenci </a:t>
            </a:r>
            <a:r>
              <a:rPr lang="tr-TR" sz="2400" dirty="0" smtClean="0">
                <a:latin typeface="Cambria" panose="02040503050406030204" pitchFamily="18" charset="0"/>
              </a:rPr>
              <a:t>sayısının, zorunluluk </a:t>
            </a:r>
            <a:r>
              <a:rPr lang="tr-TR" sz="2400" dirty="0">
                <a:latin typeface="Cambria" panose="02040503050406030204" pitchFamily="18" charset="0"/>
              </a:rPr>
              <a:t>hali dışında, 6’yı aşmaması önem </a:t>
            </a:r>
            <a:r>
              <a:rPr lang="tr-TR" sz="2400" dirty="0" smtClean="0">
                <a:latin typeface="Cambria" panose="02040503050406030204" pitchFamily="18" charset="0"/>
              </a:rPr>
              <a:t>arz etmektedir.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>
                <a:latin typeface="Cambria" panose="02040503050406030204" pitchFamily="18" charset="0"/>
              </a:rPr>
              <a:t>Okul komisyonunca, okul genelinde programa alınacak öğrenciler, sayı öncelikli </a:t>
            </a:r>
            <a:r>
              <a:rPr lang="tr-TR" sz="2400" dirty="0" smtClean="0">
                <a:latin typeface="Cambria" panose="02040503050406030204" pitchFamily="18" charset="0"/>
              </a:rPr>
              <a:t>olmak üzere, sırasıyla</a:t>
            </a:r>
            <a:r>
              <a:rPr lang="tr-TR" sz="2400" dirty="0">
                <a:latin typeface="Cambria" panose="02040503050406030204" pitchFamily="18" charset="0"/>
              </a:rPr>
              <a:t>, alınması gereken dersler ve modül seviyeleri dikkate alınarak İYEP </a:t>
            </a:r>
            <a:r>
              <a:rPr lang="tr-TR" sz="2400" dirty="0" smtClean="0">
                <a:latin typeface="Cambria" panose="02040503050406030204" pitchFamily="18" charset="0"/>
              </a:rPr>
              <a:t>Öğrenci Grup/grupları oluşturulur</a:t>
            </a:r>
            <a:r>
              <a:rPr lang="tr-TR" sz="2400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z="1400" smtClean="0">
                <a:solidFill>
                  <a:schemeClr val="tx1"/>
                </a:solidFill>
              </a:rPr>
              <a:pPr/>
              <a:t>5</a:t>
            </a:fld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524000" y="266481"/>
            <a:ext cx="11874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ÖĞRENCİ GRUPLARININ OLUŞTURULMASI</a:t>
            </a:r>
            <a:endParaRPr lang="tr-TR" sz="28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96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98789" y="1142314"/>
            <a:ext cx="10515600" cy="401447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Cambria" panose="02040503050406030204" pitchFamily="18" charset="0"/>
              </a:rPr>
              <a:t>Öğrenci </a:t>
            </a:r>
            <a:r>
              <a:rPr lang="tr-TR" sz="2400" dirty="0">
                <a:latin typeface="Cambria" panose="02040503050406030204" pitchFamily="18" charset="0"/>
              </a:rPr>
              <a:t>sayısının birden fazla grup </a:t>
            </a:r>
            <a:r>
              <a:rPr lang="tr-TR" sz="2400" dirty="0" smtClean="0">
                <a:latin typeface="Cambria" panose="02040503050406030204" pitchFamily="18" charset="0"/>
              </a:rPr>
              <a:t>oluşturmaya imkân </a:t>
            </a:r>
            <a:r>
              <a:rPr lang="tr-TR" sz="2400" dirty="0">
                <a:latin typeface="Cambria" panose="02040503050406030204" pitchFamily="18" charset="0"/>
              </a:rPr>
              <a:t>vermesi halinde, gruplar ders ve </a:t>
            </a:r>
            <a:r>
              <a:rPr lang="tr-TR" sz="2400" dirty="0" smtClean="0">
                <a:latin typeface="Cambria" panose="02040503050406030204" pitchFamily="18" charset="0"/>
              </a:rPr>
              <a:t>modül seviyelerine </a:t>
            </a:r>
            <a:r>
              <a:rPr lang="tr-TR" sz="2400" dirty="0">
                <a:latin typeface="Cambria" panose="02040503050406030204" pitchFamily="18" charset="0"/>
              </a:rPr>
              <a:t>uygun şekilde oluşturulur.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Cambria" panose="02040503050406030204" pitchFamily="18" charset="0"/>
              </a:rPr>
              <a:t>Okul </a:t>
            </a:r>
            <a:r>
              <a:rPr lang="tr-TR" sz="2400" dirty="0">
                <a:latin typeface="Cambria" panose="02040503050406030204" pitchFamily="18" charset="0"/>
              </a:rPr>
              <a:t>genelinde 6’dan fazla öğrenci </a:t>
            </a:r>
            <a:r>
              <a:rPr lang="tr-TR" sz="2400" dirty="0" smtClean="0">
                <a:latin typeface="Cambria" panose="02040503050406030204" pitchFamily="18" charset="0"/>
              </a:rPr>
              <a:t>programa dâhil </a:t>
            </a:r>
            <a:r>
              <a:rPr lang="tr-TR" sz="2400" dirty="0">
                <a:latin typeface="Cambria" panose="02040503050406030204" pitchFamily="18" charset="0"/>
              </a:rPr>
              <a:t>olursa ikinci grup açılır ve bu </a:t>
            </a:r>
            <a:r>
              <a:rPr lang="tr-TR" sz="2400" dirty="0" smtClean="0">
                <a:latin typeface="Cambria" panose="02040503050406030204" pitchFamily="18" charset="0"/>
              </a:rPr>
              <a:t>durumda dersler </a:t>
            </a:r>
            <a:r>
              <a:rPr lang="tr-TR" sz="2400" dirty="0">
                <a:latin typeface="Cambria" panose="02040503050406030204" pitchFamily="18" charset="0"/>
              </a:rPr>
              <a:t>(Türkçe ve Matematik) dikkate </a:t>
            </a:r>
            <a:r>
              <a:rPr lang="tr-TR" sz="2400" dirty="0" smtClean="0">
                <a:latin typeface="Cambria" panose="02040503050406030204" pitchFamily="18" charset="0"/>
              </a:rPr>
              <a:t>alınarak gruplama </a:t>
            </a:r>
            <a:r>
              <a:rPr lang="tr-TR" sz="2400" dirty="0">
                <a:latin typeface="Cambria" panose="02040503050406030204" pitchFamily="18" charset="0"/>
              </a:rPr>
              <a:t>yapılır</a:t>
            </a:r>
            <a:r>
              <a:rPr lang="tr-TR" sz="2400" dirty="0" smtClean="0">
                <a:latin typeface="Cambria" panose="02040503050406030204" pitchFamily="18" charset="0"/>
              </a:rPr>
              <a:t>.</a:t>
            </a:r>
            <a:endParaRPr lang="tr-TR" sz="2400" dirty="0">
              <a:latin typeface="Cambria" panose="02040503050406030204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z="1400" smtClean="0">
                <a:solidFill>
                  <a:schemeClr val="tx1"/>
                </a:solidFill>
              </a:rPr>
              <a:pPr/>
              <a:t>6</a:t>
            </a:fld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524000" y="266481"/>
            <a:ext cx="11874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ÖĞRENCİ GRUPLARININ OLUŞTURULMASI</a:t>
            </a:r>
            <a:endParaRPr lang="tr-TR" sz="28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30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z="1400" smtClean="0">
                <a:solidFill>
                  <a:schemeClr val="tx1"/>
                </a:solidFill>
              </a:rPr>
              <a:pPr/>
              <a:t>7</a:t>
            </a:fld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524000" y="266481"/>
            <a:ext cx="11874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ÖĞRENCİ GRUPLARININ OLUŞTURULMASI</a:t>
            </a:r>
            <a:endParaRPr lang="tr-TR" sz="28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1125538"/>
            <a:ext cx="104775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06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z="1400" smtClean="0">
                <a:solidFill>
                  <a:schemeClr val="tx1"/>
                </a:solidFill>
              </a:rPr>
              <a:pPr/>
              <a:t>8</a:t>
            </a:fld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524000" y="266481"/>
            <a:ext cx="11874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ÖĞRENCİ GRUPLARININ OLUŞTURULMASI</a:t>
            </a:r>
            <a:endParaRPr lang="tr-TR" sz="28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pSp>
        <p:nvGrpSpPr>
          <p:cNvPr id="3" name="Grup 2"/>
          <p:cNvGrpSpPr/>
          <p:nvPr/>
        </p:nvGrpSpPr>
        <p:grpSpPr>
          <a:xfrm>
            <a:off x="938213" y="1322834"/>
            <a:ext cx="10420350" cy="5168454"/>
            <a:chOff x="1039813" y="1322834"/>
            <a:chExt cx="10420350" cy="516845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813" y="1322834"/>
              <a:ext cx="10420350" cy="1320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813" y="2643188"/>
              <a:ext cx="10420350" cy="384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2828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z="1400" smtClean="0">
                <a:solidFill>
                  <a:schemeClr val="tx1"/>
                </a:solidFill>
              </a:rPr>
              <a:pPr/>
              <a:t>9</a:t>
            </a:fld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524000" y="266481"/>
            <a:ext cx="11874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ÖĞRENCİ GRUPLARININ OLUŞTURULMASI</a:t>
            </a:r>
            <a:endParaRPr lang="tr-TR" sz="28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pSp>
        <p:nvGrpSpPr>
          <p:cNvPr id="3" name="Grup 2"/>
          <p:cNvGrpSpPr/>
          <p:nvPr/>
        </p:nvGrpSpPr>
        <p:grpSpPr>
          <a:xfrm>
            <a:off x="952498" y="1094234"/>
            <a:ext cx="10317164" cy="5465462"/>
            <a:chOff x="1142999" y="1322834"/>
            <a:chExt cx="10317164" cy="546546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99" y="1322834"/>
              <a:ext cx="10317164" cy="1320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99" y="2625725"/>
              <a:ext cx="10317163" cy="4162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302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1605</TotalTime>
  <Words>378</Words>
  <Application>Microsoft Office PowerPoint</Application>
  <PresentationFormat>Geniş ekran</PresentationFormat>
  <Paragraphs>40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Times New Roman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Fatih BAYRAK</dc:creator>
  <cp:lastModifiedBy>Fatih BASAK</cp:lastModifiedBy>
  <cp:revision>201</cp:revision>
  <cp:lastPrinted>2016-08-24T14:50:28Z</cp:lastPrinted>
  <dcterms:created xsi:type="dcterms:W3CDTF">2016-03-01T07:59:13Z</dcterms:created>
  <dcterms:modified xsi:type="dcterms:W3CDTF">2018-09-30T07:47:19Z</dcterms:modified>
</cp:coreProperties>
</file>